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Old Standard TT"/>
      <p:regular r:id="rId14"/>
      <p:bold r:id="rId15"/>
      <p: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ldStandardTT-bold.fntdata"/><Relationship Id="rId14" Type="http://schemas.openxmlformats.org/officeDocument/2006/relationships/font" Target="fonts/OldStandardTT-regular.fntdata"/><Relationship Id="rId16" Type="http://schemas.openxmlformats.org/officeDocument/2006/relationships/font" Target="fonts/OldStandardT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60b0e36ad8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60b0e36ad8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62586c2af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62586c2af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2586c2af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2586c2af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62586c2af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62586c2af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62586c2af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62586c2af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62586c2afc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62586c2afc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62586c2afc_0_3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62586c2afc_0_3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cM7U7n58ka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MwvjXuV6QRo" TargetMode="External"/><Relationship Id="rId4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github.com/HaveANiceDay33/zoomzoom/tree/NEAT" TargetMode="External"/><Relationship Id="rId4" Type="http://schemas.openxmlformats.org/officeDocument/2006/relationships/hyperlink" Target="https://github.com/HaveANiceDay33/CustomNeuralNetworks/tree/deep-copy-and-activations" TargetMode="External"/><Relationship Id="rId5" Type="http://schemas.openxmlformats.org/officeDocument/2006/relationships/hyperlink" Target="https://github.com/osreboot/Ridhvl" TargetMode="External"/><Relationship Id="rId6" Type="http://schemas.openxmlformats.org/officeDocument/2006/relationships/hyperlink" Target="https://github.com/vishnugh/evo-NE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NEAT and ZoomZoom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Samuel Munro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4009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Zoom Zoom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Multiplayer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Multi-Threaded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Fixed-topology Neural Network evolution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HW1 operations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High selection pressure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Biased crossover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10000 agents per generation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Computationally Intensive to Train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155 weights and biases to train</a:t>
            </a:r>
            <a:endParaRPr/>
          </a:p>
        </p:txBody>
      </p:sp>
      <p:pic>
        <p:nvPicPr>
          <p:cNvPr id="67" name="Google Shape;67;p14" title="Zoom Zoom Multi-Threaded Fixed Topolog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24325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Evolution Parameters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Inputs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0-4: Track “Neighborhood” with radius 2.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1: right turn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-1: left turn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0: no turn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5-6: X and Y distance from center of the road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[-1, 1], 0 being in center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7: normalized speed of the car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Current Speed/Max Speed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[0, 1]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NEAT Library: Bias node as input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Different than fixed topology network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5248" y="749100"/>
            <a:ext cx="2035749" cy="18840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4930300" y="2571750"/>
            <a:ext cx="18108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700">
                <a:latin typeface="Source Sans Pro"/>
                <a:ea typeface="Source Sans Pro"/>
                <a:cs typeface="Source Sans Pro"/>
                <a:sym typeface="Source Sans Pro"/>
              </a:rPr>
              <a:t>Example track neighborhood</a:t>
            </a:r>
            <a:r>
              <a:rPr i="1" lang="en" sz="700">
                <a:latin typeface="Source Sans Pro"/>
                <a:ea typeface="Source Sans Pro"/>
                <a:cs typeface="Source Sans Pro"/>
                <a:sym typeface="Source Sans Pro"/>
              </a:rPr>
              <a:t>: [0, 0, 1, 0, 0]</a:t>
            </a:r>
            <a:endParaRPr i="1" sz="7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9974" y="430625"/>
            <a:ext cx="419975" cy="428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Evolution Parameters cont.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4095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Outputs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0 - Gearshift Neuron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&lt; -0.9 : Shift gear down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&gt; 0.9 : Shift gear up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1 - </a:t>
            </a:r>
            <a:r>
              <a:rPr lang="en"/>
              <a:t> Acceleration Neuron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&lt; -0.9 : Decelerate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&gt; 0.9 : Accelerate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2 - Turning Neuron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&lt; -0.9 : Turn left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&gt; 0.9 : Turn right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1000 agents per generation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5533" y="2314833"/>
            <a:ext cx="375825" cy="10916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/>
        </p:nvSpPr>
        <p:spPr>
          <a:xfrm>
            <a:off x="4444275" y="1152475"/>
            <a:ext cx="4203300" cy="18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</a:pPr>
            <a:r>
              <a:rPr lang="en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Fitness Function</a:t>
            </a:r>
            <a:endParaRPr sz="18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</a:pPr>
            <a:r>
              <a:rPr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If the car hasn’t finished the track: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</a:pPr>
            <a:r>
              <a:rPr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F = 1000 - TA - dt - d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</a:pPr>
            <a:r>
              <a:rPr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If the car finished: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</a:pPr>
            <a:r>
              <a:rPr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F = 1000 - time</a:t>
            </a:r>
            <a:endParaRPr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ld Standard TT"/>
              <a:buChar char="●"/>
            </a:pPr>
            <a:r>
              <a:rPr lang="en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TanH activation function</a:t>
            </a:r>
            <a:endParaRPr sz="18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3649" y="2896225"/>
            <a:ext cx="1835250" cy="21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NEAT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Integrated library from Github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Ported inputs, outputs, and fitness function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Multi-threaded the </a:t>
            </a:r>
            <a:r>
              <a:rPr lang="en"/>
              <a:t>propagate</a:t>
            </a:r>
            <a:r>
              <a:rPr lang="en"/>
              <a:t> operation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Lower system resources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Much higher number of generations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Lower resources -&gt; higher sim speed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Complete ~100 generations </a:t>
            </a:r>
            <a:r>
              <a:rPr lang="en"/>
              <a:t>very</a:t>
            </a:r>
            <a:r>
              <a:rPr lang="en"/>
              <a:t> quickly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 Test Track, takes ~120-150 generations to complete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Given sufficient time, takes ~8.5 seconds to complete track, which is close to human performance when using the same controls and car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7923" y="1310148"/>
            <a:ext cx="3284300" cy="149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35514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NEAT takes a lot of time to find efficient solutions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networks that finish the track have 1 hidden node, and some of the inputs are never even connected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Fixed topology vs NEAT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Throwing darts against the wall vs. traveling to a solution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Fixed topology networks perform worse on longer tracks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Saving agents and trying them on different tracks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Experiment with the NEAT algorithm parameters</a:t>
            </a:r>
            <a:endParaRPr/>
          </a:p>
        </p:txBody>
      </p:sp>
      <p:pic>
        <p:nvPicPr>
          <p:cNvPr id="99" name="Google Shape;99;p18" title="Zoom Zoom Multi-threaded NEAT Ru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18200" y="698402"/>
            <a:ext cx="4995600" cy="374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6475" y="1058225"/>
            <a:ext cx="6711048" cy="378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 Code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ZoomZoom: </a:t>
            </a:r>
            <a:r>
              <a:rPr lang="en" sz="1500" u="sng">
                <a:solidFill>
                  <a:schemeClr val="hlink"/>
                </a:solidFill>
                <a:hlinkClick r:id="rId3"/>
              </a:rPr>
              <a:t>https://github.com/HaveANiceDay33/zoomzoom/tree/NEAT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Fixed topology library: </a:t>
            </a:r>
            <a:r>
              <a:rPr lang="en" sz="1500" u="sng">
                <a:solidFill>
                  <a:schemeClr val="hlink"/>
                </a:solidFill>
                <a:hlinkClick r:id="rId4"/>
              </a:rPr>
              <a:t>https://github.com/HaveANiceDay33/CustomNeuralNetworks/tree/deep-copy-and-activations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RIDVL: </a:t>
            </a:r>
            <a:r>
              <a:rPr lang="en" sz="1500" u="sng">
                <a:solidFill>
                  <a:schemeClr val="hlink"/>
                </a:solidFill>
                <a:hlinkClick r:id="rId5"/>
              </a:rPr>
              <a:t>https://github.com/osreboot/Ridhvl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NEAT Library: </a:t>
            </a:r>
            <a:r>
              <a:rPr lang="en" sz="1500" u="sng">
                <a:solidFill>
                  <a:schemeClr val="hlink"/>
                </a:solidFill>
                <a:hlinkClick r:id="rId6"/>
              </a:rPr>
              <a:t>https://github.com/vishnugh/evo-NEAT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